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937" r:id="rId3"/>
    <p:sldId id="934" r:id="rId4"/>
    <p:sldId id="976" r:id="rId5"/>
    <p:sldId id="940" r:id="rId6"/>
    <p:sldId id="943" r:id="rId7"/>
    <p:sldId id="979" r:id="rId8"/>
    <p:sldId id="957" r:id="rId9"/>
    <p:sldId id="978" r:id="rId10"/>
    <p:sldId id="960" r:id="rId11"/>
    <p:sldId id="924" r:id="rId12"/>
    <p:sldId id="980" r:id="rId13"/>
    <p:sldId id="952" r:id="rId14"/>
    <p:sldId id="985" r:id="rId15"/>
    <p:sldId id="982" r:id="rId16"/>
    <p:sldId id="983" r:id="rId17"/>
    <p:sldId id="984" r:id="rId18"/>
    <p:sldId id="973" r:id="rId19"/>
    <p:sldId id="974" r:id="rId20"/>
    <p:sldId id="975" r:id="rId21"/>
    <p:sldId id="954" r:id="rId22"/>
    <p:sldId id="968" r:id="rId23"/>
    <p:sldId id="704" r:id="rId24"/>
    <p:sldId id="941" r:id="rId25"/>
    <p:sldId id="948" r:id="rId26"/>
    <p:sldId id="935" r:id="rId27"/>
    <p:sldId id="939" r:id="rId28"/>
    <p:sldId id="938" r:id="rId29"/>
    <p:sldId id="962" r:id="rId30"/>
    <p:sldId id="936" r:id="rId31"/>
    <p:sldId id="951" r:id="rId32"/>
    <p:sldId id="977" r:id="rId33"/>
    <p:sldId id="907" r:id="rId34"/>
    <p:sldId id="908" r:id="rId35"/>
    <p:sldId id="925" r:id="rId36"/>
    <p:sldId id="949" r:id="rId37"/>
    <p:sldId id="950"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3300"/>
    <a:srgbClr val="0000FF"/>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5" autoAdjust="0"/>
    <p:restoredTop sz="97931" autoAdjust="0"/>
  </p:normalViewPr>
  <p:slideViewPr>
    <p:cSldViewPr snapToGrid="0">
      <p:cViewPr varScale="1">
        <p:scale>
          <a:sx n="121" d="100"/>
          <a:sy n="121" d="100"/>
        </p:scale>
        <p:origin x="605"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344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submited tdocs</a:t>
            </a:r>
            <a:endParaRPr lang="zh-CN" altLang="zh-CN">
              <a:effectLst/>
            </a:endParaRPr>
          </a:p>
        </c:rich>
      </c:tx>
      <c:layout>
        <c:manualLayout>
          <c:xMode val="edge"/>
          <c:yMode val="edge"/>
          <c:x val="0.35922420013887929"/>
          <c:y val="2.87023626338501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Sheet3!$C$1</c:f>
              <c:strCache>
                <c:ptCount val="1"/>
                <c:pt idx="0">
                  <c:v>#153</c:v>
                </c:pt>
              </c:strCache>
            </c:strRef>
          </c:tx>
          <c:spPr>
            <a:solidFill>
              <a:schemeClr val="accent1"/>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Sheet3!$C$2:$C$23</c:f>
              <c:numCache>
                <c:formatCode>General</c:formatCode>
                <c:ptCount val="22"/>
                <c:pt idx="12">
                  <c:v>7</c:v>
                </c:pt>
                <c:pt idx="13">
                  <c:v>3</c:v>
                </c:pt>
                <c:pt idx="15">
                  <c:v>12</c:v>
                </c:pt>
                <c:pt idx="16">
                  <c:v>6</c:v>
                </c:pt>
                <c:pt idx="17">
                  <c:v>13</c:v>
                </c:pt>
                <c:pt idx="18">
                  <c:v>5</c:v>
                </c:pt>
              </c:numCache>
            </c:numRef>
          </c:val>
          <c:extLst>
            <c:ext xmlns:c16="http://schemas.microsoft.com/office/drawing/2014/chart" uri="{C3380CC4-5D6E-409C-BE32-E72D297353CC}">
              <c16:uniqueId val="{00000000-FACC-4CAE-8169-94FF0CF67148}"/>
            </c:ext>
          </c:extLst>
        </c:ser>
        <c:ser>
          <c:idx val="1"/>
          <c:order val="1"/>
          <c:tx>
            <c:strRef>
              <c:f>Sheet3!$D$1</c:f>
              <c:strCache>
                <c:ptCount val="1"/>
                <c:pt idx="0">
                  <c:v>#154</c:v>
                </c:pt>
              </c:strCache>
            </c:strRef>
          </c:tx>
          <c:spPr>
            <a:solidFill>
              <a:schemeClr val="accent2"/>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Sheet3!$D$2:$D$23</c:f>
              <c:numCache>
                <c:formatCode>General</c:formatCode>
                <c:ptCount val="22"/>
                <c:pt idx="0">
                  <c:v>29</c:v>
                </c:pt>
                <c:pt idx="1">
                  <c:v>9</c:v>
                </c:pt>
                <c:pt idx="2">
                  <c:v>5</c:v>
                </c:pt>
                <c:pt idx="3">
                  <c:v>18</c:v>
                </c:pt>
                <c:pt idx="4">
                  <c:v>8</c:v>
                </c:pt>
                <c:pt idx="5">
                  <c:v>6</c:v>
                </c:pt>
                <c:pt idx="6">
                  <c:v>13</c:v>
                </c:pt>
                <c:pt idx="7">
                  <c:v>7</c:v>
                </c:pt>
                <c:pt idx="8">
                  <c:v>6</c:v>
                </c:pt>
                <c:pt idx="9">
                  <c:v>8</c:v>
                </c:pt>
                <c:pt idx="10">
                  <c:v>5</c:v>
                </c:pt>
                <c:pt idx="11">
                  <c:v>14</c:v>
                </c:pt>
                <c:pt idx="12">
                  <c:v>16</c:v>
                </c:pt>
                <c:pt idx="13">
                  <c:v>13</c:v>
                </c:pt>
                <c:pt idx="15">
                  <c:v>19</c:v>
                </c:pt>
                <c:pt idx="16">
                  <c:v>19</c:v>
                </c:pt>
                <c:pt idx="17">
                  <c:v>14</c:v>
                </c:pt>
                <c:pt idx="18">
                  <c:v>25</c:v>
                </c:pt>
                <c:pt idx="20">
                  <c:v>6</c:v>
                </c:pt>
                <c:pt idx="21">
                  <c:v>5</c:v>
                </c:pt>
              </c:numCache>
            </c:numRef>
          </c:val>
          <c:extLst>
            <c:ext xmlns:c16="http://schemas.microsoft.com/office/drawing/2014/chart" uri="{C3380CC4-5D6E-409C-BE32-E72D297353CC}">
              <c16:uniqueId val="{00000001-FACC-4CAE-8169-94FF0CF67148}"/>
            </c:ext>
          </c:extLst>
        </c:ser>
        <c:ser>
          <c:idx val="2"/>
          <c:order val="2"/>
          <c:tx>
            <c:strRef>
              <c:f>Sheet3!$E$1</c:f>
              <c:strCache>
                <c:ptCount val="1"/>
                <c:pt idx="0">
                  <c:v>#155</c:v>
                </c:pt>
              </c:strCache>
            </c:strRef>
          </c:tx>
          <c:spPr>
            <a:solidFill>
              <a:schemeClr val="accent3"/>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Sheet3!$E$2:$E$23</c:f>
              <c:numCache>
                <c:formatCode>General</c:formatCode>
                <c:ptCount val="22"/>
                <c:pt idx="0">
                  <c:v>28</c:v>
                </c:pt>
                <c:pt idx="1">
                  <c:v>5</c:v>
                </c:pt>
                <c:pt idx="2">
                  <c:v>6</c:v>
                </c:pt>
                <c:pt idx="3">
                  <c:v>13</c:v>
                </c:pt>
                <c:pt idx="4">
                  <c:v>12</c:v>
                </c:pt>
                <c:pt idx="5">
                  <c:v>3</c:v>
                </c:pt>
                <c:pt idx="6">
                  <c:v>10</c:v>
                </c:pt>
                <c:pt idx="7">
                  <c:v>2</c:v>
                </c:pt>
                <c:pt idx="8">
                  <c:v>9</c:v>
                </c:pt>
                <c:pt idx="9">
                  <c:v>7</c:v>
                </c:pt>
                <c:pt idx="10">
                  <c:v>3</c:v>
                </c:pt>
                <c:pt idx="11">
                  <c:v>23</c:v>
                </c:pt>
                <c:pt idx="12">
                  <c:v>17</c:v>
                </c:pt>
                <c:pt idx="13">
                  <c:v>15</c:v>
                </c:pt>
                <c:pt idx="15">
                  <c:v>19</c:v>
                </c:pt>
                <c:pt idx="16">
                  <c:v>15</c:v>
                </c:pt>
                <c:pt idx="17">
                  <c:v>19</c:v>
                </c:pt>
                <c:pt idx="18">
                  <c:v>26</c:v>
                </c:pt>
                <c:pt idx="20">
                  <c:v>13</c:v>
                </c:pt>
                <c:pt idx="21">
                  <c:v>8</c:v>
                </c:pt>
              </c:numCache>
            </c:numRef>
          </c:val>
          <c:extLst>
            <c:ext xmlns:c16="http://schemas.microsoft.com/office/drawing/2014/chart" uri="{C3380CC4-5D6E-409C-BE32-E72D297353CC}">
              <c16:uniqueId val="{00000002-FACC-4CAE-8169-94FF0CF67148}"/>
            </c:ext>
          </c:extLst>
        </c:ser>
        <c:ser>
          <c:idx val="3"/>
          <c:order val="3"/>
          <c:tx>
            <c:strRef>
              <c:f>Sheet3!$F$1</c:f>
              <c:strCache>
                <c:ptCount val="1"/>
                <c:pt idx="0">
                  <c:v>#156</c:v>
                </c:pt>
              </c:strCache>
            </c:strRef>
          </c:tx>
          <c:spPr>
            <a:solidFill>
              <a:schemeClr val="accent4"/>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Sheet3!$F$2:$F$23</c:f>
              <c:numCache>
                <c:formatCode>General</c:formatCode>
                <c:ptCount val="22"/>
                <c:pt idx="0">
                  <c:v>50</c:v>
                </c:pt>
                <c:pt idx="1">
                  <c:v>2</c:v>
                </c:pt>
                <c:pt idx="2">
                  <c:v>4</c:v>
                </c:pt>
                <c:pt idx="3">
                  <c:v>27</c:v>
                </c:pt>
                <c:pt idx="4">
                  <c:v>15</c:v>
                </c:pt>
                <c:pt idx="5">
                  <c:v>6</c:v>
                </c:pt>
                <c:pt idx="6">
                  <c:v>16</c:v>
                </c:pt>
                <c:pt idx="7">
                  <c:v>5</c:v>
                </c:pt>
                <c:pt idx="8">
                  <c:v>14</c:v>
                </c:pt>
                <c:pt idx="9">
                  <c:v>9</c:v>
                </c:pt>
                <c:pt idx="10">
                  <c:v>8</c:v>
                </c:pt>
                <c:pt idx="11">
                  <c:v>21</c:v>
                </c:pt>
                <c:pt idx="12">
                  <c:v>22</c:v>
                </c:pt>
                <c:pt idx="13">
                  <c:v>15</c:v>
                </c:pt>
                <c:pt idx="15">
                  <c:v>25</c:v>
                </c:pt>
                <c:pt idx="16">
                  <c:v>24</c:v>
                </c:pt>
                <c:pt idx="17">
                  <c:v>29</c:v>
                </c:pt>
                <c:pt idx="18">
                  <c:v>25</c:v>
                </c:pt>
                <c:pt idx="19">
                  <c:v>4</c:v>
                </c:pt>
                <c:pt idx="20">
                  <c:v>23</c:v>
                </c:pt>
                <c:pt idx="21">
                  <c:v>11</c:v>
                </c:pt>
              </c:numCache>
            </c:numRef>
          </c:val>
          <c:extLst>
            <c:ext xmlns:c16="http://schemas.microsoft.com/office/drawing/2014/chart" uri="{C3380CC4-5D6E-409C-BE32-E72D297353CC}">
              <c16:uniqueId val="{00000003-FACC-4CAE-8169-94FF0CF67148}"/>
            </c:ext>
          </c:extLst>
        </c:ser>
        <c:ser>
          <c:idx val="4"/>
          <c:order val="4"/>
          <c:tx>
            <c:strRef>
              <c:f>Sheet3!$G$1</c:f>
              <c:strCache>
                <c:ptCount val="1"/>
                <c:pt idx="0">
                  <c:v>#157</c:v>
                </c:pt>
              </c:strCache>
            </c:strRef>
          </c:tx>
          <c:spPr>
            <a:solidFill>
              <a:schemeClr val="accent5"/>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Sheet3!$G$2:$G$23</c:f>
              <c:numCache>
                <c:formatCode>General</c:formatCode>
                <c:ptCount val="22"/>
                <c:pt idx="0">
                  <c:v>54</c:v>
                </c:pt>
                <c:pt idx="1">
                  <c:v>8</c:v>
                </c:pt>
                <c:pt idx="2">
                  <c:v>1</c:v>
                </c:pt>
                <c:pt idx="3">
                  <c:v>11</c:v>
                </c:pt>
                <c:pt idx="4">
                  <c:v>11</c:v>
                </c:pt>
                <c:pt idx="5">
                  <c:v>6</c:v>
                </c:pt>
                <c:pt idx="6">
                  <c:v>10</c:v>
                </c:pt>
                <c:pt idx="7">
                  <c:v>4</c:v>
                </c:pt>
                <c:pt idx="8">
                  <c:v>9</c:v>
                </c:pt>
                <c:pt idx="9">
                  <c:v>2</c:v>
                </c:pt>
                <c:pt idx="10">
                  <c:v>8</c:v>
                </c:pt>
                <c:pt idx="11">
                  <c:v>9</c:v>
                </c:pt>
                <c:pt idx="12">
                  <c:v>23</c:v>
                </c:pt>
                <c:pt idx="13">
                  <c:v>12</c:v>
                </c:pt>
                <c:pt idx="15">
                  <c:v>13</c:v>
                </c:pt>
                <c:pt idx="16">
                  <c:v>25</c:v>
                </c:pt>
                <c:pt idx="17">
                  <c:v>21</c:v>
                </c:pt>
                <c:pt idx="18">
                  <c:v>35</c:v>
                </c:pt>
                <c:pt idx="20">
                  <c:v>12</c:v>
                </c:pt>
                <c:pt idx="21">
                  <c:v>13</c:v>
                </c:pt>
              </c:numCache>
            </c:numRef>
          </c:val>
          <c:extLst>
            <c:ext xmlns:c16="http://schemas.microsoft.com/office/drawing/2014/chart" uri="{C3380CC4-5D6E-409C-BE32-E72D297353CC}">
              <c16:uniqueId val="{00000004-FACC-4CAE-8169-94FF0CF67148}"/>
            </c:ext>
          </c:extLst>
        </c:ser>
        <c:ser>
          <c:idx val="5"/>
          <c:order val="5"/>
          <c:tx>
            <c:strRef>
              <c:f>Sheet3!$H$1</c:f>
              <c:strCache>
                <c:ptCount val="1"/>
                <c:pt idx="0">
                  <c:v>#158</c:v>
                </c:pt>
              </c:strCache>
            </c:strRef>
          </c:tx>
          <c:spPr>
            <a:solidFill>
              <a:schemeClr val="accent6"/>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Sheet3!$H$2:$H$23</c:f>
              <c:numCache>
                <c:formatCode>General</c:formatCode>
                <c:ptCount val="22"/>
                <c:pt idx="0">
                  <c:v>43</c:v>
                </c:pt>
                <c:pt idx="1">
                  <c:v>4</c:v>
                </c:pt>
                <c:pt idx="2">
                  <c:v>0</c:v>
                </c:pt>
                <c:pt idx="3">
                  <c:v>9</c:v>
                </c:pt>
                <c:pt idx="4">
                  <c:v>9</c:v>
                </c:pt>
                <c:pt idx="5">
                  <c:v>7</c:v>
                </c:pt>
                <c:pt idx="6">
                  <c:v>13</c:v>
                </c:pt>
                <c:pt idx="7">
                  <c:v>0</c:v>
                </c:pt>
                <c:pt idx="8">
                  <c:v>4</c:v>
                </c:pt>
                <c:pt idx="9">
                  <c:v>4</c:v>
                </c:pt>
                <c:pt idx="10">
                  <c:v>6</c:v>
                </c:pt>
                <c:pt idx="11">
                  <c:v>13</c:v>
                </c:pt>
                <c:pt idx="12">
                  <c:v>24</c:v>
                </c:pt>
                <c:pt idx="13">
                  <c:v>14</c:v>
                </c:pt>
                <c:pt idx="14">
                  <c:v>15</c:v>
                </c:pt>
                <c:pt idx="15">
                  <c:v>14</c:v>
                </c:pt>
                <c:pt idx="16">
                  <c:v>7</c:v>
                </c:pt>
                <c:pt idx="17">
                  <c:v>14</c:v>
                </c:pt>
                <c:pt idx="18">
                  <c:v>28</c:v>
                </c:pt>
                <c:pt idx="19">
                  <c:v>3</c:v>
                </c:pt>
                <c:pt idx="20">
                  <c:v>7</c:v>
                </c:pt>
                <c:pt idx="21">
                  <c:v>8</c:v>
                </c:pt>
              </c:numCache>
            </c:numRef>
          </c:val>
          <c:extLst>
            <c:ext xmlns:c16="http://schemas.microsoft.com/office/drawing/2014/chart" uri="{C3380CC4-5D6E-409C-BE32-E72D297353CC}">
              <c16:uniqueId val="{00000005-FACC-4CAE-8169-94FF0CF67148}"/>
            </c:ext>
          </c:extLst>
        </c:ser>
        <c:ser>
          <c:idx val="6"/>
          <c:order val="6"/>
          <c:tx>
            <c:strRef>
              <c:f>Sheet3!$I$1</c:f>
              <c:strCache>
                <c:ptCount val="1"/>
                <c:pt idx="0">
                  <c:v>#159</c:v>
                </c:pt>
              </c:strCache>
            </c:strRef>
          </c:tx>
          <c:spPr>
            <a:solidFill>
              <a:schemeClr val="accent1">
                <a:lumMod val="60000"/>
              </a:schemeClr>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Sheet3!$I$2:$I$23</c:f>
              <c:numCache>
                <c:formatCode>General</c:formatCode>
                <c:ptCount val="22"/>
                <c:pt idx="0">
                  <c:v>63</c:v>
                </c:pt>
                <c:pt idx="1">
                  <c:v>6</c:v>
                </c:pt>
                <c:pt idx="2">
                  <c:v>2</c:v>
                </c:pt>
                <c:pt idx="3">
                  <c:v>10</c:v>
                </c:pt>
                <c:pt idx="4">
                  <c:v>11</c:v>
                </c:pt>
                <c:pt idx="5">
                  <c:v>5</c:v>
                </c:pt>
                <c:pt idx="6">
                  <c:v>7</c:v>
                </c:pt>
                <c:pt idx="7">
                  <c:v>1</c:v>
                </c:pt>
                <c:pt idx="8">
                  <c:v>10</c:v>
                </c:pt>
                <c:pt idx="9">
                  <c:v>2</c:v>
                </c:pt>
                <c:pt idx="10">
                  <c:v>5</c:v>
                </c:pt>
                <c:pt idx="11">
                  <c:v>22</c:v>
                </c:pt>
                <c:pt idx="12">
                  <c:v>19</c:v>
                </c:pt>
                <c:pt idx="13">
                  <c:v>9</c:v>
                </c:pt>
                <c:pt idx="15">
                  <c:v>25</c:v>
                </c:pt>
                <c:pt idx="16">
                  <c:v>23</c:v>
                </c:pt>
                <c:pt idx="17">
                  <c:v>29</c:v>
                </c:pt>
                <c:pt idx="18">
                  <c:v>16</c:v>
                </c:pt>
                <c:pt idx="20">
                  <c:v>23</c:v>
                </c:pt>
                <c:pt idx="21">
                  <c:v>9</c:v>
                </c:pt>
              </c:numCache>
            </c:numRef>
          </c:val>
          <c:extLst>
            <c:ext xmlns:c16="http://schemas.microsoft.com/office/drawing/2014/chart" uri="{C3380CC4-5D6E-409C-BE32-E72D297353CC}">
              <c16:uniqueId val="{00000006-FACC-4CAE-8169-94FF0CF67148}"/>
            </c:ext>
          </c:extLst>
        </c:ser>
        <c:dLbls>
          <c:showLegendKey val="0"/>
          <c:showVal val="0"/>
          <c:showCatName val="0"/>
          <c:showSerName val="0"/>
          <c:showPercent val="0"/>
          <c:showBubbleSize val="0"/>
        </c:dLbls>
        <c:gapWidth val="219"/>
        <c:overlap val="-27"/>
        <c:axId val="882753296"/>
        <c:axId val="519854000"/>
      </c:barChart>
      <c:lineChart>
        <c:grouping val="standard"/>
        <c:varyColors val="0"/>
        <c:ser>
          <c:idx val="7"/>
          <c:order val="7"/>
          <c:tx>
            <c:strRef>
              <c:f>Sheet3!$J$1</c:f>
              <c:strCache>
                <c:ptCount val="1"/>
                <c:pt idx="0">
                  <c:v>total</c:v>
                </c:pt>
              </c:strCache>
            </c:strRef>
          </c:tx>
          <c:spPr>
            <a:ln w="28575" cap="rnd">
              <a:solidFill>
                <a:schemeClr val="accent2">
                  <a:lumMod val="60000"/>
                </a:schemeClr>
              </a:solidFill>
              <a:round/>
            </a:ln>
            <a:effectLst/>
          </c:spPr>
          <c:marker>
            <c:symbol val="none"/>
          </c:marker>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Sheet3!$J$2:$J$23</c:f>
              <c:numCache>
                <c:formatCode>General</c:formatCode>
                <c:ptCount val="22"/>
                <c:pt idx="0">
                  <c:v>267</c:v>
                </c:pt>
                <c:pt idx="1">
                  <c:v>34</c:v>
                </c:pt>
                <c:pt idx="2">
                  <c:v>18</c:v>
                </c:pt>
                <c:pt idx="3">
                  <c:v>88</c:v>
                </c:pt>
                <c:pt idx="4">
                  <c:v>66</c:v>
                </c:pt>
                <c:pt idx="5">
                  <c:v>33</c:v>
                </c:pt>
                <c:pt idx="6">
                  <c:v>69</c:v>
                </c:pt>
                <c:pt idx="7">
                  <c:v>19</c:v>
                </c:pt>
                <c:pt idx="8">
                  <c:v>52</c:v>
                </c:pt>
                <c:pt idx="9">
                  <c:v>32</c:v>
                </c:pt>
                <c:pt idx="10">
                  <c:v>35</c:v>
                </c:pt>
                <c:pt idx="11">
                  <c:v>102</c:v>
                </c:pt>
                <c:pt idx="12">
                  <c:v>128</c:v>
                </c:pt>
                <c:pt idx="13">
                  <c:v>81</c:v>
                </c:pt>
                <c:pt idx="14">
                  <c:v>15</c:v>
                </c:pt>
                <c:pt idx="15">
                  <c:v>127</c:v>
                </c:pt>
                <c:pt idx="16">
                  <c:v>119</c:v>
                </c:pt>
                <c:pt idx="17">
                  <c:v>139</c:v>
                </c:pt>
                <c:pt idx="18">
                  <c:v>160</c:v>
                </c:pt>
                <c:pt idx="19">
                  <c:v>7</c:v>
                </c:pt>
                <c:pt idx="20">
                  <c:v>84</c:v>
                </c:pt>
                <c:pt idx="21">
                  <c:v>54</c:v>
                </c:pt>
              </c:numCache>
            </c:numRef>
          </c:val>
          <c:smooth val="0"/>
          <c:extLst>
            <c:ext xmlns:c16="http://schemas.microsoft.com/office/drawing/2014/chart" uri="{C3380CC4-5D6E-409C-BE32-E72D297353CC}">
              <c16:uniqueId val="{00000007-FACC-4CAE-8169-94FF0CF67148}"/>
            </c:ext>
          </c:extLst>
        </c:ser>
        <c:dLbls>
          <c:showLegendKey val="0"/>
          <c:showVal val="0"/>
          <c:showCatName val="0"/>
          <c:showSerName val="0"/>
          <c:showPercent val="0"/>
          <c:showBubbleSize val="0"/>
        </c:dLbls>
        <c:marker val="1"/>
        <c:smooth val="0"/>
        <c:axId val="882753296"/>
        <c:axId val="519854000"/>
      </c:lineChart>
      <c:catAx>
        <c:axId val="88275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19854000"/>
        <c:crosses val="autoZero"/>
        <c:auto val="1"/>
        <c:lblAlgn val="ctr"/>
        <c:lblOffset val="100"/>
        <c:noMultiLvlLbl val="0"/>
      </c:catAx>
      <c:valAx>
        <c:axId val="519854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82753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5/9/2025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S5-252219, </a:t>
            </a:r>
            <a:r>
              <a:rPr lang="fi-FI" sz="1100" b="1" spc="300" dirty="0">
                <a:ea typeface="+mn-ea"/>
                <a:cs typeface="Arial" panose="020B0604020202020204" pitchFamily="34" charset="0"/>
              </a:rPr>
              <a:t>SA5#161, Fukuoka, Japan, 19 - 23 May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7_Incheon_2025-03/Report"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61</a:t>
            </a:r>
            <a:r>
              <a:rPr lang="fr-FR" altLang="zh-CN" sz="2400" dirty="0">
                <a:latin typeface="Arial" pitchFamily="34" charset="0"/>
              </a:rPr>
              <a:t>, </a:t>
            </a:r>
            <a:r>
              <a:rPr lang="fi-FI" altLang="zh-CN" sz="2400" dirty="0">
                <a:latin typeface="Arial" pitchFamily="34" charset="0"/>
              </a:rPr>
              <a:t>Fukuoka, Japan, 19 - 23 May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SA#107</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SP-250420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473089" y="4090982"/>
            <a:ext cx="6360271"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5" name="Picture 4">
            <a:extLst>
              <a:ext uri="{FF2B5EF4-FFF2-40B4-BE49-F238E27FC236}">
                <a16:creationId xmlns:a16="http://schemas.microsoft.com/office/drawing/2014/main" id="{513AA89B-1546-4D7E-AE5B-D4F7F8064510}"/>
              </a:ext>
            </a:extLst>
          </p:cNvPr>
          <p:cNvPicPr>
            <a:picLocks noChangeAspect="1"/>
          </p:cNvPicPr>
          <p:nvPr/>
        </p:nvPicPr>
        <p:blipFill>
          <a:blip r:embed="rId3"/>
          <a:stretch>
            <a:fillRect/>
          </a:stretch>
        </p:blipFill>
        <p:spPr>
          <a:xfrm>
            <a:off x="1721758" y="1046608"/>
            <a:ext cx="8086706" cy="1928777"/>
          </a:xfrm>
          <a:prstGeom prst="rect">
            <a:avLst/>
          </a:prstGeom>
        </p:spPr>
      </p:pic>
      <p:pic>
        <p:nvPicPr>
          <p:cNvPr id="11" name="Picture 10">
            <a:extLst>
              <a:ext uri="{FF2B5EF4-FFF2-40B4-BE49-F238E27FC236}">
                <a16:creationId xmlns:a16="http://schemas.microsoft.com/office/drawing/2014/main" id="{DB47B5E6-0166-4332-B121-275891F09D26}"/>
              </a:ext>
            </a:extLst>
          </p:cNvPr>
          <p:cNvPicPr>
            <a:picLocks noChangeAspect="1"/>
          </p:cNvPicPr>
          <p:nvPr/>
        </p:nvPicPr>
        <p:blipFill>
          <a:blip r:embed="rId4"/>
          <a:stretch>
            <a:fillRect/>
          </a:stretch>
        </p:blipFill>
        <p:spPr>
          <a:xfrm>
            <a:off x="1810512" y="2662321"/>
            <a:ext cx="6504432" cy="310020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3894EA-4E62-42DF-89B8-5F6590889D46}"/>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5" name="Rectangle 4">
            <a:extLst>
              <a:ext uri="{FF2B5EF4-FFF2-40B4-BE49-F238E27FC236}">
                <a16:creationId xmlns:a16="http://schemas.microsoft.com/office/drawing/2014/main" id="{98AD8C24-D451-47D7-AAC5-482A1B256FFE}"/>
              </a:ext>
            </a:extLst>
          </p:cNvPr>
          <p:cNvSpPr/>
          <p:nvPr/>
        </p:nvSpPr>
        <p:spPr>
          <a:xfrm>
            <a:off x="2901696" y="5198140"/>
            <a:ext cx="7680960" cy="292388"/>
          </a:xfrm>
          <a:prstGeom prst="rect">
            <a:avLst/>
          </a:prstGeom>
        </p:spPr>
        <p:txBody>
          <a:bodyPr wrap="square">
            <a:spAutoFit/>
          </a:bodyPr>
          <a:lstStyle/>
          <a:p>
            <a:r>
              <a:rPr lang="en-US" altLang="zh-CN" b="1" dirty="0"/>
              <a:t>Observation: AIML/CMO/NDT/EE/IDM/CCL/MDA are top 7 contribution topics in Rel-19 </a:t>
            </a:r>
            <a:endParaRPr lang="en-US" altLang="zh-CN" dirty="0"/>
          </a:p>
        </p:txBody>
      </p:sp>
      <p:graphicFrame>
        <p:nvGraphicFramePr>
          <p:cNvPr id="6" name="Chart 5">
            <a:extLst>
              <a:ext uri="{FF2B5EF4-FFF2-40B4-BE49-F238E27FC236}">
                <a16:creationId xmlns:a16="http://schemas.microsoft.com/office/drawing/2014/main" id="{F499E30A-34B1-4753-8543-37A44A538408}"/>
              </a:ext>
            </a:extLst>
          </p:cNvPr>
          <p:cNvGraphicFramePr>
            <a:graphicFrameLocks/>
          </p:cNvGraphicFramePr>
          <p:nvPr>
            <p:extLst>
              <p:ext uri="{D42A27DB-BD31-4B8C-83A1-F6EECF244321}">
                <p14:modId xmlns:p14="http://schemas.microsoft.com/office/powerpoint/2010/main" val="841293705"/>
              </p:ext>
            </p:extLst>
          </p:nvPr>
        </p:nvGraphicFramePr>
        <p:xfrm>
          <a:off x="2901696" y="1508491"/>
          <a:ext cx="7781992" cy="30973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a:extLst>
              <a:ext uri="{FF2B5EF4-FFF2-40B4-BE49-F238E27FC236}">
                <a16:creationId xmlns:a16="http://schemas.microsoft.com/office/drawing/2014/main" id="{8A311DB9-1BC7-4C22-88ED-D6374C66D2F7}"/>
              </a:ext>
            </a:extLst>
          </p:cNvPr>
          <p:cNvGraphicFramePr>
            <a:graphicFrameLocks noGrp="1"/>
          </p:cNvGraphicFramePr>
          <p:nvPr>
            <p:extLst>
              <p:ext uri="{D42A27DB-BD31-4B8C-83A1-F6EECF244321}">
                <p14:modId xmlns:p14="http://schemas.microsoft.com/office/powerpoint/2010/main" val="221125729"/>
              </p:ext>
            </p:extLst>
          </p:nvPr>
        </p:nvGraphicFramePr>
        <p:xfrm>
          <a:off x="768096" y="1154748"/>
          <a:ext cx="1591056" cy="4335780"/>
        </p:xfrm>
        <a:graphic>
          <a:graphicData uri="http://schemas.openxmlformats.org/drawingml/2006/table">
            <a:tbl>
              <a:tblPr>
                <a:tableStyleId>{5C22544A-7EE6-4342-B048-85BDC9FD1C3A}</a:tableStyleId>
              </a:tblPr>
              <a:tblGrid>
                <a:gridCol w="795528">
                  <a:extLst>
                    <a:ext uri="{9D8B030D-6E8A-4147-A177-3AD203B41FA5}">
                      <a16:colId xmlns:a16="http://schemas.microsoft.com/office/drawing/2014/main" val="2417134531"/>
                    </a:ext>
                  </a:extLst>
                </a:gridCol>
                <a:gridCol w="795528">
                  <a:extLst>
                    <a:ext uri="{9D8B030D-6E8A-4147-A177-3AD203B41FA5}">
                      <a16:colId xmlns:a16="http://schemas.microsoft.com/office/drawing/2014/main" val="727370457"/>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dirty="0">
                          <a:effectLst/>
                          <a:latin typeface="+mn-lt"/>
                        </a:rPr>
                        <a:t>Submitted </a:t>
                      </a:r>
                      <a:r>
                        <a:rPr lang="en-US" altLang="zh-CN" sz="1000" b="1" u="none" strike="noStrike" dirty="0" err="1">
                          <a:effectLst/>
                          <a:latin typeface="+mn-lt"/>
                        </a:rPr>
                        <a:t>tdocs</a:t>
                      </a:r>
                      <a:endParaRPr lang="en-US" altLang="zh-CN" sz="1000" b="1" i="0" u="none" strike="noStrike" dirty="0">
                        <a:effectLst/>
                        <a:latin typeface="+mn-lt"/>
                        <a:ea typeface="宋体" panose="02010600030101010101" pitchFamily="2" charset="-122"/>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a:effectLst/>
                          <a:latin typeface="+mn-lt"/>
                        </a:rPr>
                        <a:t>AIML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267</a:t>
                      </a:r>
                    </a:p>
                  </a:txBody>
                  <a:tcPr marL="7620" marR="7620" marT="7620" marB="0" anchor="ctr"/>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34</a:t>
                      </a:r>
                    </a:p>
                  </a:txBody>
                  <a:tcPr marL="7620" marR="7620" marT="7620" marB="0" anchor="ctr"/>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18</a:t>
                      </a:r>
                    </a:p>
                  </a:txBody>
                  <a:tcPr marL="7620" marR="7620" marT="7620" marB="0" anchor="ctr"/>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88</a:t>
                      </a:r>
                    </a:p>
                  </a:txBody>
                  <a:tcPr marL="7620" marR="7620" marT="7620" marB="0" anchor="ctr"/>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66</a:t>
                      </a:r>
                    </a:p>
                  </a:txBody>
                  <a:tcPr marL="7620" marR="7620" marT="7620" marB="0" anchor="ctr"/>
                </a:tc>
                <a:extLst>
                  <a:ext uri="{0D108BD9-81ED-4DB2-BD59-A6C34878D82A}">
                    <a16:rowId xmlns:a16="http://schemas.microsoft.com/office/drawing/2014/main" val="4062951977"/>
                  </a:ext>
                </a:extLst>
              </a:tr>
              <a:tr h="182880">
                <a:tc>
                  <a:txBody>
                    <a:bodyPr/>
                    <a:lstStyle/>
                    <a:p>
                      <a:pPr algn="l" fontAlgn="ctr"/>
                      <a:r>
                        <a:rPr lang="en-US" sz="1000" u="none" strike="noStrike">
                          <a:effectLst/>
                          <a:latin typeface="+mn-lt"/>
                        </a:rPr>
                        <a:t>TMQ</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33</a:t>
                      </a:r>
                    </a:p>
                  </a:txBody>
                  <a:tcPr marL="7620" marR="7620" marT="7620" marB="0" anchor="ctr"/>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69</a:t>
                      </a:r>
                    </a:p>
                  </a:txBody>
                  <a:tcPr marL="7620" marR="7620" marT="7620" marB="0" anchor="ctr"/>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19</a:t>
                      </a:r>
                    </a:p>
                  </a:txBody>
                  <a:tcPr marL="7620" marR="7620" marT="7620" marB="0" anchor="ctr"/>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52</a:t>
                      </a:r>
                    </a:p>
                  </a:txBody>
                  <a:tcPr marL="7620" marR="7620" marT="7620" marB="0" anchor="ctr"/>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32</a:t>
                      </a:r>
                    </a:p>
                  </a:txBody>
                  <a:tcPr marL="7620" marR="7620" marT="7620" marB="0" anchor="ctr"/>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35</a:t>
                      </a:r>
                    </a:p>
                  </a:txBody>
                  <a:tcPr marL="7620" marR="7620" marT="7620" marB="0" anchor="ctr"/>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102</a:t>
                      </a:r>
                    </a:p>
                  </a:txBody>
                  <a:tcPr marL="7620" marR="7620" marT="7620" marB="0" anchor="ctr"/>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128</a:t>
                      </a:r>
                    </a:p>
                  </a:txBody>
                  <a:tcPr marL="7620" marR="7620" marT="7620" marB="0" anchor="ctr"/>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81</a:t>
                      </a:r>
                    </a:p>
                  </a:txBody>
                  <a:tcPr marL="7620" marR="7620" marT="7620" marB="0" anchor="ctr"/>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15</a:t>
                      </a:r>
                    </a:p>
                  </a:txBody>
                  <a:tcPr marL="7620" marR="7620" marT="7620" marB="0" anchor="ctr"/>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127</a:t>
                      </a:r>
                    </a:p>
                  </a:txBody>
                  <a:tcPr marL="7620" marR="7620" marT="7620" marB="0" anchor="ctr"/>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119</a:t>
                      </a:r>
                    </a:p>
                  </a:txBody>
                  <a:tcPr marL="7620" marR="7620" marT="7620" marB="0" anchor="ctr"/>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139</a:t>
                      </a:r>
                    </a:p>
                  </a:txBody>
                  <a:tcPr marL="7620" marR="7620" marT="7620" marB="0" anchor="ctr"/>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160</a:t>
                      </a:r>
                    </a:p>
                  </a:txBody>
                  <a:tcPr marL="7620" marR="7620" marT="7620" marB="0" anchor="ctr"/>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7</a:t>
                      </a:r>
                    </a:p>
                  </a:txBody>
                  <a:tcPr marL="7620" marR="7620" marT="7620" marB="0" anchor="ctr"/>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84</a:t>
                      </a:r>
                    </a:p>
                  </a:txBody>
                  <a:tcPr marL="7620" marR="7620" marT="7620" marB="0" anchor="ctr"/>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effectLst/>
                          <a:latin typeface="+mn-lt"/>
                          <a:ea typeface="宋体" panose="02010600030101010101" pitchFamily="2" charset="-122"/>
                        </a:rPr>
                        <a:t>54</a:t>
                      </a:r>
                    </a:p>
                  </a:txBody>
                  <a:tcPr marL="7620" marR="7620" marT="7620" marB="0" anchor="ctr"/>
                </a:tc>
                <a:extLst>
                  <a:ext uri="{0D108BD9-81ED-4DB2-BD59-A6C34878D82A}">
                    <a16:rowId xmlns:a16="http://schemas.microsoft.com/office/drawing/2014/main" val="2690776497"/>
                  </a:ext>
                </a:extLst>
              </a:tr>
            </a:tbl>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7933ED8A-D7C7-4D70-97A6-330ECF5FEC0C}"/>
              </a:ext>
            </a:extLst>
          </p:cNvPr>
          <p:cNvGraphicFramePr>
            <a:graphicFrameLocks noGrp="1"/>
          </p:cNvGraphicFramePr>
          <p:nvPr>
            <p:extLst>
              <p:ext uri="{D42A27DB-BD31-4B8C-83A1-F6EECF244321}">
                <p14:modId xmlns:p14="http://schemas.microsoft.com/office/powerpoint/2010/main" val="469308706"/>
              </p:ext>
            </p:extLst>
          </p:nvPr>
        </p:nvGraphicFramePr>
        <p:xfrm>
          <a:off x="270598" y="687572"/>
          <a:ext cx="7946390" cy="5387340"/>
        </p:xfrm>
        <a:graphic>
          <a:graphicData uri="http://schemas.openxmlformats.org/drawingml/2006/table">
            <a:tbl>
              <a:tblPr firstRow="1" bandRow="1">
                <a:tableStyleId>{72833802-FEF1-4C79-8D5D-14CF1EAF98D9}</a:tableStyleId>
              </a:tblPr>
              <a:tblGrid>
                <a:gridCol w="2535212">
                  <a:extLst>
                    <a:ext uri="{9D8B030D-6E8A-4147-A177-3AD203B41FA5}">
                      <a16:colId xmlns:a16="http://schemas.microsoft.com/office/drawing/2014/main" val="4071695017"/>
                    </a:ext>
                  </a:extLst>
                </a:gridCol>
                <a:gridCol w="2511056">
                  <a:extLst>
                    <a:ext uri="{9D8B030D-6E8A-4147-A177-3AD203B41FA5}">
                      <a16:colId xmlns:a16="http://schemas.microsoft.com/office/drawing/2014/main" val="3560591246"/>
                    </a:ext>
                  </a:extLst>
                </a:gridCol>
                <a:gridCol w="2900122">
                  <a:extLst>
                    <a:ext uri="{9D8B030D-6E8A-4147-A177-3AD203B41FA5}">
                      <a16:colId xmlns:a16="http://schemas.microsoft.com/office/drawing/2014/main" val="20003"/>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a:t>
                      </a:r>
                    </a:p>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(China Unicom/CATT)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Potential to be discussed in Rel-20 5GA (ZTE)</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Configuration support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3333FF"/>
                          </a:solidFill>
                          <a:latin typeface="+mn-lt"/>
                          <a:cs typeface="Calibri" panose="020F0502020204030204" pitchFamily="34" charset="0"/>
                        </a:rPr>
                        <a:t>(PM??)</a:t>
                      </a:r>
                      <a:endParaRPr lang="en-US" altLang="zh-CN"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need for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FF3300"/>
                          </a:solidFill>
                          <a:effectLst/>
                          <a:latin typeface="+mn-lt"/>
                          <a:ea typeface="等线" panose="02010600030101010101" pitchFamily="2" charset="-122"/>
                        </a:rPr>
                        <a:t>NRM/PM potential to be discussed in Rel-20 (DCM)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3333FF"/>
                          </a:solidFill>
                          <a:effectLst/>
                          <a:latin typeface="+mn-lt"/>
                          <a:ea typeface="等线" panose="02010600030101010101" pitchFamily="2" charset="-122"/>
                          <a:cs typeface="Calibri" panose="020F0502020204030204" pitchFamily="34" charset="0"/>
                        </a:rPr>
                        <a:t>PM_KPI_5G_Ph4(ATSSS)</a:t>
                      </a:r>
                    </a:p>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endParaRPr lang="en-US" sz="900" b="0" i="0" u="none" strike="noStrike" dirty="0">
                        <a:solidFill>
                          <a:srgbClr val="3333FF"/>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Potential Rel-20 topic</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(China Unicom)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3300"/>
                          </a:solidFill>
                          <a:latin typeface="+mn-lt"/>
                          <a:cs typeface="Calibri" panose="020F0502020204030204" pitchFamily="34" charset="0"/>
                        </a:rPr>
                        <a:t> PM (potential to be discussed in Rel-20)</a:t>
                      </a:r>
                      <a:endParaRPr lang="en-US" sz="900" b="0" i="0" u="none" strike="noStrike" dirty="0">
                        <a:solidFill>
                          <a:srgbClr val="FF33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9" name="Title 3">
            <a:extLst>
              <a:ext uri="{FF2B5EF4-FFF2-40B4-BE49-F238E27FC236}">
                <a16:creationId xmlns:a16="http://schemas.microsoft.com/office/drawing/2014/main" id="{767F51A0-4EB2-49FF-B801-C6234722C9F3}"/>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TextBox 13">
            <a:extLst>
              <a:ext uri="{FF2B5EF4-FFF2-40B4-BE49-F238E27FC236}">
                <a16:creationId xmlns:a16="http://schemas.microsoft.com/office/drawing/2014/main" id="{30E978FF-1AF4-40A4-8301-6944B5F1ADDC}"/>
              </a:ext>
            </a:extLst>
          </p:cNvPr>
          <p:cNvSpPr txBox="1"/>
          <p:nvPr/>
        </p:nvSpPr>
        <p:spPr>
          <a:xfrm>
            <a:off x="8895347" y="687572"/>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MASSS</a:t>
            </a:r>
          </a:p>
        </p:txBody>
      </p:sp>
      <p:sp>
        <p:nvSpPr>
          <p:cNvPr id="15" name="矩形 1">
            <a:extLst>
              <a:ext uri="{FF2B5EF4-FFF2-40B4-BE49-F238E27FC236}">
                <a16:creationId xmlns:a16="http://schemas.microsoft.com/office/drawing/2014/main" id="{27A55418-8B2F-484A-A89A-2E866D5CEAEF}"/>
              </a:ext>
            </a:extLst>
          </p:cNvPr>
          <p:cNvSpPr/>
          <p:nvPr/>
        </p:nvSpPr>
        <p:spPr>
          <a:xfrm>
            <a:off x="8910712" y="3613409"/>
            <a:ext cx="3061636" cy="2862322"/>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FS_AmbientIoT</a:t>
            </a:r>
            <a:endParaRPr lang="en-US" altLang="zh-CN" sz="1050" dirty="0">
              <a:solidFill>
                <a:srgbClr val="FF0000"/>
              </a:solidFill>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FS_EnergySys</a:t>
            </a:r>
            <a:endParaRPr lang="en-US" altLang="zh-CN" sz="1050" dirty="0">
              <a:solidFill>
                <a:srgbClr val="FF0000"/>
              </a:solidFill>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385B823E-A228-4A2B-B393-60C7E3B4FE5B}"/>
              </a:ext>
            </a:extLst>
          </p:cNvPr>
          <p:cNvSpPr txBox="1"/>
          <p:nvPr/>
        </p:nvSpPr>
        <p:spPr>
          <a:xfrm rot="21008097">
            <a:off x="8911177" y="6186024"/>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
        <p:nvSpPr>
          <p:cNvPr id="2" name="Rectangle 1">
            <a:extLst>
              <a:ext uri="{FF2B5EF4-FFF2-40B4-BE49-F238E27FC236}">
                <a16:creationId xmlns:a16="http://schemas.microsoft.com/office/drawing/2014/main" id="{FEB15EC2-9DC0-4968-A923-334C8E27AB40}"/>
              </a:ext>
            </a:extLst>
          </p:cNvPr>
          <p:cNvSpPr/>
          <p:nvPr/>
        </p:nvSpPr>
        <p:spPr>
          <a:xfrm>
            <a:off x="68580" y="6102099"/>
            <a:ext cx="9036530" cy="253916"/>
          </a:xfrm>
          <a:prstGeom prst="rect">
            <a:avLst/>
          </a:prstGeom>
        </p:spPr>
        <p:txBody>
          <a:bodyPr wrap="square">
            <a:spAutoFit/>
          </a:bodyPr>
          <a:lstStyle/>
          <a:p>
            <a:r>
              <a:rPr lang="en-US" altLang="zh-CN" sz="1050" dirty="0">
                <a:solidFill>
                  <a:srgbClr val="3333FF"/>
                </a:solidFill>
              </a:rPr>
              <a:t>Feedback are welcome in NWM link: https://nwm-trial.etsi.org/#/documents/9140 : SA5 Rel-19 management support to SA2 features mapping table </a:t>
            </a:r>
          </a:p>
        </p:txBody>
      </p:sp>
    </p:spTree>
    <p:extLst>
      <p:ext uri="{BB962C8B-B14F-4D97-AF65-F5344CB8AC3E}">
        <p14:creationId xmlns:p14="http://schemas.microsoft.com/office/powerpoint/2010/main" val="36340206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CCF274B7-6EB8-4266-8C27-FCE448E75566}"/>
              </a:ext>
            </a:extLst>
          </p:cNvPr>
          <p:cNvGraphicFramePr>
            <a:graphicFrameLocks noGrp="1"/>
          </p:cNvGraphicFramePr>
          <p:nvPr>
            <p:extLst>
              <p:ext uri="{D42A27DB-BD31-4B8C-83A1-F6EECF244321}">
                <p14:modId xmlns:p14="http://schemas.microsoft.com/office/powerpoint/2010/main" val="3456644481"/>
              </p:ext>
            </p:extLst>
          </p:nvPr>
        </p:nvGraphicFramePr>
        <p:xfrm>
          <a:off x="410577" y="852044"/>
          <a:ext cx="4810961" cy="4821931"/>
        </p:xfrm>
        <a:graphic>
          <a:graphicData uri="http://schemas.openxmlformats.org/drawingml/2006/table">
            <a:tbl>
              <a:tblPr firstRow="1" bandRow="1">
                <a:tableStyleId>{72833802-FEF1-4C79-8D5D-14CF1EAF98D9}</a:tableStyleId>
              </a:tblPr>
              <a:tblGrid>
                <a:gridCol w="2908430">
                  <a:extLst>
                    <a:ext uri="{9D8B030D-6E8A-4147-A177-3AD203B41FA5}">
                      <a16:colId xmlns:a16="http://schemas.microsoft.com/office/drawing/2014/main" val="4071695017"/>
                    </a:ext>
                  </a:extLst>
                </a:gridCol>
                <a:gridCol w="1902531">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5865">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altLang="zh-CN"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760046927"/>
                  </a:ext>
                </a:extLst>
              </a:tr>
              <a:tr h="155865">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954370522"/>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(NEC/intel)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0" name="Title 3">
            <a:extLst>
              <a:ext uri="{FF2B5EF4-FFF2-40B4-BE49-F238E27FC236}">
                <a16:creationId xmlns:a16="http://schemas.microsoft.com/office/drawing/2014/main" id="{8A764067-08BB-4043-8CA8-849A6706798B}"/>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矩形 8">
            <a:extLst>
              <a:ext uri="{FF2B5EF4-FFF2-40B4-BE49-F238E27FC236}">
                <a16:creationId xmlns:a16="http://schemas.microsoft.com/office/drawing/2014/main" id="{0CD963A4-E065-4FEF-AA04-0C4553A20833}"/>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9" name="矩形 9">
            <a:extLst>
              <a:ext uri="{FF2B5EF4-FFF2-40B4-BE49-F238E27FC236}">
                <a16:creationId xmlns:a16="http://schemas.microsoft.com/office/drawing/2014/main" id="{DC3F4A40-12EE-443E-8D24-AE51563EF25E}"/>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20" name="矩形 10">
            <a:extLst>
              <a:ext uri="{FF2B5EF4-FFF2-40B4-BE49-F238E27FC236}">
                <a16:creationId xmlns:a16="http://schemas.microsoft.com/office/drawing/2014/main" id="{ECF31252-26D7-4983-BAAE-CC8CF4D845C9}"/>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21" name="TextBox 20">
            <a:extLst>
              <a:ext uri="{FF2B5EF4-FFF2-40B4-BE49-F238E27FC236}">
                <a16:creationId xmlns:a16="http://schemas.microsoft.com/office/drawing/2014/main" id="{70499C6E-8747-4AAA-BD0C-DE8F02497353}"/>
              </a:ext>
            </a:extLst>
          </p:cNvPr>
          <p:cNvSpPr txBox="1"/>
          <p:nvPr/>
        </p:nvSpPr>
        <p:spPr>
          <a:xfrm>
            <a:off x="5681892" y="1166842"/>
            <a:ext cx="6156286"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22" name="TextBox 21">
            <a:extLst>
              <a:ext uri="{FF2B5EF4-FFF2-40B4-BE49-F238E27FC236}">
                <a16:creationId xmlns:a16="http://schemas.microsoft.com/office/drawing/2014/main" id="{0D8DBBCD-1C6B-4BCE-B73F-9BE74096E88A}"/>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
        <p:nvSpPr>
          <p:cNvPr id="3" name="Rectangle 2">
            <a:extLst>
              <a:ext uri="{FF2B5EF4-FFF2-40B4-BE49-F238E27FC236}">
                <a16:creationId xmlns:a16="http://schemas.microsoft.com/office/drawing/2014/main" id="{E1ED6B7B-C47C-4613-A8DD-CB3073A3844F}"/>
              </a:ext>
            </a:extLst>
          </p:cNvPr>
          <p:cNvSpPr/>
          <p:nvPr/>
        </p:nvSpPr>
        <p:spPr>
          <a:xfrm>
            <a:off x="341997" y="5896698"/>
            <a:ext cx="6424563" cy="307777"/>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rPr>
              <a:t>https://nwm-trial.etsi.org/#/documents/9141</a:t>
            </a:r>
          </a:p>
        </p:txBody>
      </p:sp>
    </p:spTree>
    <p:extLst>
      <p:ext uri="{BB962C8B-B14F-4D97-AF65-F5344CB8AC3E}">
        <p14:creationId xmlns:p14="http://schemas.microsoft.com/office/powerpoint/2010/main" val="14003078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nvPr>
        </p:nvGraphicFramePr>
        <p:xfrm>
          <a:off x="224819" y="722430"/>
          <a:ext cx="11742361" cy="5859780"/>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1159488">
                  <a:extLst>
                    <a:ext uri="{9D8B030D-6E8A-4147-A177-3AD203B41FA5}">
                      <a16:colId xmlns:a16="http://schemas.microsoft.com/office/drawing/2014/main" val="3630350376"/>
                    </a:ext>
                  </a:extLst>
                </a:gridCol>
                <a:gridCol w="542544">
                  <a:extLst>
                    <a:ext uri="{9D8B030D-6E8A-4147-A177-3AD203B41FA5}">
                      <a16:colId xmlns:a16="http://schemas.microsoft.com/office/drawing/2014/main" val="3202688"/>
                    </a:ext>
                  </a:extLst>
                </a:gridCol>
                <a:gridCol w="348997">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5011">
                  <a:extLst>
                    <a:ext uri="{9D8B030D-6E8A-4147-A177-3AD203B41FA5}">
                      <a16:colId xmlns:a16="http://schemas.microsoft.com/office/drawing/2014/main" val="3584294532"/>
                    </a:ext>
                  </a:extLst>
                </a:gridCol>
                <a:gridCol w="920496">
                  <a:extLst>
                    <a:ext uri="{9D8B030D-6E8A-4147-A177-3AD203B41FA5}">
                      <a16:colId xmlns:a16="http://schemas.microsoft.com/office/drawing/2014/main" val="790597164"/>
                    </a:ext>
                  </a:extLst>
                </a:gridCol>
                <a:gridCol w="1530096">
                  <a:extLst>
                    <a:ext uri="{9D8B030D-6E8A-4147-A177-3AD203B41FA5}">
                      <a16:colId xmlns:a16="http://schemas.microsoft.com/office/drawing/2014/main" val="2567962841"/>
                    </a:ext>
                  </a:extLst>
                </a:gridCol>
                <a:gridCol w="688848">
                  <a:extLst>
                    <a:ext uri="{9D8B030D-6E8A-4147-A177-3AD203B41FA5}">
                      <a16:colId xmlns:a16="http://schemas.microsoft.com/office/drawing/2014/main" val="2531575634"/>
                    </a:ext>
                  </a:extLst>
                </a:gridCol>
                <a:gridCol w="774192">
                  <a:extLst>
                    <a:ext uri="{9D8B030D-6E8A-4147-A177-3AD203B41FA5}">
                      <a16:colId xmlns:a16="http://schemas.microsoft.com/office/drawing/2014/main" val="105663574"/>
                    </a:ext>
                  </a:extLst>
                </a:gridCol>
                <a:gridCol w="1579596">
                  <a:extLst>
                    <a:ext uri="{9D8B030D-6E8A-4147-A177-3AD203B41FA5}">
                      <a16:colId xmlns:a16="http://schemas.microsoft.com/office/drawing/2014/main" val="4221935209"/>
                    </a:ext>
                  </a:extLst>
                </a:gridCol>
              </a:tblGrid>
              <a:tr h="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FS_NR_AIML_Mob</a:t>
                      </a:r>
                      <a:r>
                        <a:rPr lang="en-US" altLang="zh-CN" sz="700" dirty="0">
                          <a:solidFill>
                            <a:schemeClr val="tx1"/>
                          </a:solidFill>
                          <a:latin typeface="Calibri" panose="020F0502020204030204" pitchFamily="34" charset="0"/>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 (EE</a:t>
                      </a:r>
                      <a:r>
                        <a:rPr lang="zh-CN" altLang="en-US" sz="700" dirty="0">
                          <a:solidFill>
                            <a:schemeClr val="tx1"/>
                          </a:solidFill>
                          <a:latin typeface="Calibri" panose="020F0502020204030204" pitchFamily="34" charset="0"/>
                          <a:cs typeface="Calibri" panose="020F0502020204030204" pitchFamily="34" charset="0"/>
                        </a:rPr>
                        <a:t> </a:t>
                      </a:r>
                      <a:r>
                        <a:rPr lang="en-US" altLang="zh-CN" sz="700" dirty="0">
                          <a:solidFill>
                            <a:schemeClr val="tx1"/>
                          </a:solidFill>
                          <a:latin typeface="Calibri" panose="020F0502020204030204" pitchFamily="34" charset="0"/>
                          <a:cs typeface="Calibri" panose="020F0502020204030204" pitchFamily="34" charset="0"/>
                        </a:rPr>
                        <a:t>cost index)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a:solidFill>
                            <a:srgbClr val="00B050"/>
                          </a:solidFill>
                          <a:latin typeface="Calibri" panose="020F0502020204030204" pitchFamily="34" charset="0"/>
                          <a:cs typeface="Calibri" panose="020F0502020204030204" pitchFamily="34" charset="0"/>
                        </a:rPr>
                        <a:t>XRMPh2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300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r>
                        <a:rPr lang="en-US" altLang="zh-CN" sz="700" dirty="0">
                          <a:solidFill>
                            <a:srgbClr val="00B050"/>
                          </a:solidFill>
                          <a:latin typeface="Calibri" panose="020F0502020204030204" pitchFamily="34" charset="0"/>
                          <a:cs typeface="Calibri" panose="020F0502020204030204" pitchFamily="34" charset="0"/>
                        </a:rPr>
                        <a:t>5G_ProSe_Ph3 (R19)</a:t>
                      </a:r>
                    </a:p>
                    <a:p>
                      <a:r>
                        <a:rPr lang="en-US" altLang="zh-CN" sz="700" dirty="0" err="1">
                          <a:solidFill>
                            <a:srgbClr val="00B050"/>
                          </a:solidFill>
                          <a:latin typeface="Calibri" panose="020F0502020204030204" pitchFamily="34" charset="0"/>
                          <a:cs typeface="Calibri" panose="020F0502020204030204" pitchFamily="34" charset="0"/>
                        </a:rPr>
                        <a:t>AmbientIoT</a:t>
                      </a:r>
                      <a:r>
                        <a:rPr lang="en-US" altLang="zh-CN" sz="700" dirty="0">
                          <a:solidFill>
                            <a:srgbClr val="00B050"/>
                          </a:solidFill>
                          <a:latin typeface="Calibri" panose="020F0502020204030204" pitchFamily="34" charset="0"/>
                          <a:cs typeface="Calibri" panose="020F0502020204030204" pitchFamily="34" charset="0"/>
                        </a:rPr>
                        <a:t>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err="1">
                          <a:ln>
                            <a:noFill/>
                          </a:ln>
                          <a:solidFill>
                            <a:srgbClr val="00B050"/>
                          </a:solidFill>
                          <a:effectLst/>
                          <a:uLnTx/>
                          <a:uFillTx/>
                          <a:latin typeface="Calibri" panose="020F0502020204030204" pitchFamily="34" charset="0"/>
                          <a:ea typeface="+mn-ea"/>
                          <a:cs typeface="Calibri" panose="020F0502020204030204" pitchFamily="34" charset="0"/>
                        </a:rPr>
                        <a:t>Ambient_IoT_Solutions</a:t>
                      </a:r>
                      <a:r>
                        <a:rPr kumimoji="0" lang="en-US" altLang="zh-CN" sz="700" b="0"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-Core(R19)</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solidFill>
                            <a:srgbClr val="00B050"/>
                          </a:solidFill>
                          <a:latin typeface="Calibri" panose="020F0502020204030204" pitchFamily="34" charset="0"/>
                          <a:cs typeface="Calibri" panose="020F0502020204030204" pitchFamily="34" charset="0"/>
                        </a:rPr>
                        <a:t>NR_WAB_5GFemto(R19)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129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4028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EnergySys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 (R19)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17798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9706335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1F44F72B-F558-4EA6-A584-E2C3D952349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7">
            <a:extLst>
              <a:ext uri="{FF2B5EF4-FFF2-40B4-BE49-F238E27FC236}">
                <a16:creationId xmlns:a16="http://schemas.microsoft.com/office/drawing/2014/main" id="{7572B4DF-7DAE-40FF-98AD-AB0B5C78E872}"/>
              </a:ext>
            </a:extLst>
          </p:cNvPr>
          <p:cNvGraphicFramePr>
            <a:graphicFrameLocks noGrp="1"/>
          </p:cNvGraphicFramePr>
          <p:nvPr>
            <p:extLst>
              <p:ext uri="{D42A27DB-BD31-4B8C-83A1-F6EECF244321}">
                <p14:modId xmlns:p14="http://schemas.microsoft.com/office/powerpoint/2010/main" val="1491181236"/>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CAPIF_Ph2_CH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10" name="TextBox 9">
            <a:extLst>
              <a:ext uri="{FF2B5EF4-FFF2-40B4-BE49-F238E27FC236}">
                <a16:creationId xmlns:a16="http://schemas.microsoft.com/office/drawing/2014/main" id="{A518EC36-FC3A-464A-A484-F3E0EBFCC999}"/>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75860960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work</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843422"/>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a:p>
            <a:pPr marL="609600" lvl="1" indent="0">
              <a:buNone/>
            </a:pPr>
            <a:r>
              <a:rPr lang="en-US" altLang="zh-CN" sz="1400" dirty="0">
                <a:solidFill>
                  <a:srgbClr val="0000FF"/>
                </a:solidFill>
              </a:rPr>
              <a:t>Note</a:t>
            </a:r>
            <a:r>
              <a:rPr lang="zh-CN" altLang="en-US" sz="1400" dirty="0">
                <a:solidFill>
                  <a:srgbClr val="0000FF"/>
                </a:solidFill>
              </a:rPr>
              <a:t>： </a:t>
            </a:r>
            <a:r>
              <a:rPr lang="en-US" altLang="zh-CN" sz="1400" dirty="0">
                <a:solidFill>
                  <a:srgbClr val="0000FF"/>
                </a:solidFill>
              </a:rPr>
              <a:t>While operating in Rapporteurs roles, delegates are expected to carry out their assigned duties with impartiality and in the interests of 3GPP, and regular participation to SA5 f2f meeting is a must for commitment to the rapporteur role</a:t>
            </a:r>
          </a:p>
          <a:p>
            <a:pPr marL="609600" lvl="1" indent="0">
              <a:buNone/>
            </a:pPr>
            <a:endParaRPr lang="en-US" altLang="zh-CN" sz="14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6671968"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6178326"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355599" y="1371601"/>
            <a:ext cx="11183938" cy="4419600"/>
          </a:xfrm>
        </p:spPr>
        <p:txBody>
          <a:bodyPr/>
          <a:lstStyle/>
          <a:p>
            <a:r>
              <a:rPr lang="en-US" altLang="zh-CN" dirty="0"/>
              <a:t>All Rel-19 work shall be 100% completed no later than SA5#162 (Aug.2025), preferably majority normative work to be completed in SA5#161 (May.2025).</a:t>
            </a:r>
          </a:p>
          <a:p>
            <a:pPr lvl="1"/>
            <a:r>
              <a:rPr lang="en-US" altLang="zh-CN" dirty="0"/>
              <a:t>The work tasks which need more time for discussion should be postponed, submitted to Rel-20 plan for approval if needed. </a:t>
            </a:r>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306662376"/>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SP-250123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SP-250115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422220743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28.312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SP-231747</a:t>
                      </a:r>
                      <a:endParaRPr lang="zh-CN" sz="900" kern="10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SP-250123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28.541/622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28.541/552/554/658/662/540/530</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NWDAFM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chemeClr val="tx1"/>
                          </a:solidFill>
                          <a:effectLst/>
                          <a:latin typeface="+mn-lt"/>
                          <a:ea typeface="+mn-ea"/>
                        </a:rPr>
                        <a:t>Enhancement of Management Aspects related to NWDAF Phase 2</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PMingLiU"/>
                          <a:cs typeface="+mn-cs"/>
                        </a:rPr>
                        <a:t>1050031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28.552/28.541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19</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2362DDC-BF94-4ACA-A3BA-A7D05EEB847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 (</a:t>
            </a:r>
            <a:r>
              <a:rPr lang="en-US" altLang="zh-CN" sz="3200" kern="0">
                <a:solidFill>
                  <a:srgbClr val="FF0000"/>
                </a:solidFill>
                <a:latin typeface="+mn-lt"/>
                <a:cs typeface="+mj-cs"/>
              </a:rPr>
              <a:t>full list)</a:t>
            </a:r>
            <a:endParaRPr lang="en-US" altLang="zh-CN" sz="3200" kern="0" dirty="0">
              <a:solidFill>
                <a:srgbClr val="FF0000"/>
              </a:solidFill>
              <a:latin typeface="+mn-lt"/>
              <a:cs typeface="+mj-cs"/>
            </a:endParaRPr>
          </a:p>
        </p:txBody>
      </p:sp>
      <p:graphicFrame>
        <p:nvGraphicFramePr>
          <p:cNvPr id="6" name="表格 2">
            <a:extLst>
              <a:ext uri="{FF2B5EF4-FFF2-40B4-BE49-F238E27FC236}">
                <a16:creationId xmlns:a16="http://schemas.microsoft.com/office/drawing/2014/main" id="{E9FF5086-B2CC-4BD0-B36A-2B45F2094528}"/>
              </a:ext>
            </a:extLst>
          </p:cNvPr>
          <p:cNvGraphicFramePr>
            <a:graphicFrameLocks noGrp="1"/>
          </p:cNvGraphicFramePr>
          <p:nvPr>
            <p:extLst>
              <p:ext uri="{D42A27DB-BD31-4B8C-83A1-F6EECF244321}">
                <p14:modId xmlns:p14="http://schemas.microsoft.com/office/powerpoint/2010/main" val="3731436383"/>
              </p:ext>
            </p:extLst>
          </p:nvPr>
        </p:nvGraphicFramePr>
        <p:xfrm>
          <a:off x="207894" y="1353228"/>
          <a:ext cx="11776211" cy="4509135"/>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415291">
                  <a:extLst>
                    <a:ext uri="{9D8B030D-6E8A-4147-A177-3AD203B41FA5}">
                      <a16:colId xmlns:a16="http://schemas.microsoft.com/office/drawing/2014/main" val="2690706286"/>
                    </a:ext>
                  </a:extLst>
                </a:gridCol>
                <a:gridCol w="4036763">
                  <a:extLst>
                    <a:ext uri="{9D8B030D-6E8A-4147-A177-3AD203B41FA5}">
                      <a16:colId xmlns:a16="http://schemas.microsoft.com/office/drawing/2014/main" val="2178307027"/>
                    </a:ext>
                  </a:extLst>
                </a:gridCol>
                <a:gridCol w="804851">
                  <a:extLst>
                    <a:ext uri="{9D8B030D-6E8A-4147-A177-3AD203B41FA5}">
                      <a16:colId xmlns:a16="http://schemas.microsoft.com/office/drawing/2014/main" val="410137253"/>
                    </a:ext>
                  </a:extLst>
                </a:gridCol>
                <a:gridCol w="1467556">
                  <a:extLst>
                    <a:ext uri="{9D8B030D-6E8A-4147-A177-3AD203B41FA5}">
                      <a16:colId xmlns:a16="http://schemas.microsoft.com/office/drawing/2014/main" val="3966773156"/>
                    </a:ext>
                  </a:extLst>
                </a:gridCol>
                <a:gridCol w="925689">
                  <a:extLst>
                    <a:ext uri="{9D8B030D-6E8A-4147-A177-3AD203B41FA5}">
                      <a16:colId xmlns:a16="http://schemas.microsoft.com/office/drawing/2014/main" val="4058451737"/>
                    </a:ext>
                  </a:extLst>
                </a:gridCol>
                <a:gridCol w="1490533">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1331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CHSEG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err="1">
                          <a:solidFill>
                            <a:schemeClr val="tx1"/>
                          </a:solidFill>
                          <a:effectLst/>
                          <a:latin typeface="+mn-lt"/>
                          <a:ea typeface="宋体" panose="02010600030101010101" pitchFamily="2" charset="-122"/>
                        </a:rPr>
                        <a:t>CHFSeg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a:solidFill>
                            <a:schemeClr val="tx1"/>
                          </a:solidFill>
                          <a:effectLst/>
                          <a:latin typeface="+mn-lt"/>
                          <a:ea typeface="宋体" panose="02010600030101010101" pitchFamily="2" charset="-122"/>
                        </a:rPr>
                        <a:t>WID on CHF Segmentation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1040012</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Verizon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SATCH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FS_5GSAT_Ph3_CH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satellite access Phase 3</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1040014</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CATT</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CAPCH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FS_CAPIF_Ph2_CH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CAPIF </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1040015</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Nokia</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RTCCH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FS_NG_RTC_Ph2_CH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next generation real time communication services phase 2</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1040016</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br>
                        <a:rPr lang="en-US" sz="1100" dirty="0">
                          <a:solidFill>
                            <a:srgbClr val="00B050"/>
                          </a:solidFill>
                          <a:effectLst/>
                          <a:latin typeface="+mn-lt"/>
                          <a:ea typeface="宋体" panose="02010600030101010101" pitchFamily="2" charset="-122"/>
                        </a:rPr>
                      </a:b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UASCH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FS_UAS_Ph2_CH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Uncrewed Aerial Vehicle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1040017</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RAGCH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Ranging_SL_CH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of Ranging and </a:t>
                      </a:r>
                      <a:r>
                        <a:rPr lang="en-US" sz="1100" dirty="0" err="1">
                          <a:solidFill>
                            <a:srgbClr val="00B050"/>
                          </a:solidFill>
                          <a:effectLst/>
                          <a:latin typeface="+mn-lt"/>
                          <a:ea typeface="宋体" panose="02010600030101010101" pitchFamily="2" charset="-122"/>
                        </a:rPr>
                        <a:t>Sidelink</a:t>
                      </a:r>
                      <a:r>
                        <a:rPr lang="en-US" sz="1100" dirty="0">
                          <a:solidFill>
                            <a:srgbClr val="00B050"/>
                          </a:solidFill>
                          <a:effectLst/>
                          <a:latin typeface="+mn-lt"/>
                          <a:ea typeface="宋体" panose="02010600030101010101" pitchFamily="2" charset="-122"/>
                        </a:rPr>
                        <a:t> Positioning</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1040013</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China Telecom</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EESCH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EnergySys_CH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for Energy Efficiency of network slice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1040018</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Huawei</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rgbClr val="00B050"/>
                          </a:solidFill>
                          <a:latin typeface="+mn-lt"/>
                          <a:ea typeface="+mn-ea"/>
                          <a:cs typeface="+mn-cs"/>
                        </a:rPr>
                        <a:t>SP-250124</a:t>
                      </a:r>
                      <a:endParaRPr kumimoji="0" lang="en-GB" sz="110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NSCH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NetShare_CH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enhancement for indirect network sharing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1040019</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Ericsson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PROCH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5G_ProSe_Ph3_CH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WID on </a:t>
                      </a:r>
                      <a:r>
                        <a:rPr lang="en-US" altLang="zh-CN" sz="1100" dirty="0">
                          <a:solidFill>
                            <a:schemeClr val="tx1"/>
                          </a:solidFill>
                          <a:effectLst/>
                          <a:latin typeface="+mn-lt"/>
                          <a:ea typeface="+mn-ea"/>
                        </a:rPr>
                        <a:t>Charging Aspects for  5G ProSe Phase 3</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1050030</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China Telecom</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SATCH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5GSAT_Ph3_CH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400" b="0" dirty="0">
                          <a:solidFill>
                            <a:schemeClr val="tx1"/>
                          </a:solidFill>
                          <a:effectLst/>
                          <a:latin typeface="+mn-lt"/>
                          <a:ea typeface="+mn-ea"/>
                        </a:rPr>
                        <a:t>1070014</a:t>
                      </a:r>
                      <a:endParaRPr lang="en-GB" altLang="zh-CN" sz="1400" b="0" dirty="0">
                        <a:solidFill>
                          <a:schemeClr val="tx1"/>
                        </a:solidFill>
                        <a:effectLst/>
                        <a:highlight>
                          <a:srgbClr val="FFFF00"/>
                        </a:highlight>
                        <a:latin typeface="+mn-lt"/>
                        <a:ea typeface="+mn-ea"/>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CATT</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10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CAPCH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CAPIF_Ph2_CH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1070015</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Nokia</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RTCCH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NG_RTC_Ph2_CH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1070016</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SP-250367</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UASCH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UAS_Ph2_CH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1070017</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SP-250396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LCSCH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5G_eLCS_Ph3_CH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5GC </a:t>
                      </a:r>
                      <a:r>
                        <a:rPr kumimoji="0" lang="en-GB" sz="1100" b="0" i="0" u="none" strike="noStrike" kern="1200" cap="none" spc="0" normalizeH="0" baseline="0" dirty="0" err="1">
                          <a:ln>
                            <a:noFill/>
                          </a:ln>
                          <a:solidFill>
                            <a:schemeClr val="tx1"/>
                          </a:solidFill>
                          <a:effectLst/>
                          <a:uLnTx/>
                          <a:uFillTx/>
                          <a:latin typeface="+mn-lt"/>
                          <a:ea typeface="DengXian" panose="02010600030101010101" pitchFamily="2" charset="-122"/>
                          <a:cs typeface="+mn-cs"/>
                        </a:rPr>
                        <a:t>LoCation</a:t>
                      </a:r>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 Services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1070019</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China Telecom</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TS32.271/290/291/298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AIOCH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AmbientIoT_CH</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Ambient power-enabled Internet of Things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1070018</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Huawei</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CHNSH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CHNetShare</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enhancement for MOCN network sharing</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1070020</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Ericsson</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SP-250371</a:t>
                      </a:r>
                      <a:endParaRPr kumimoji="0" lang="en-GB" sz="1200" b="0" i="0" u="none" strike="noStrike" kern="1200" cap="none" spc="0" normalizeH="0" baseline="0" noProof="0" dirty="0">
                        <a:ln>
                          <a:noFill/>
                        </a:ln>
                        <a:solidFill>
                          <a:schemeClr val="tx1"/>
                        </a:solidFill>
                        <a:effectLst/>
                        <a:highlight>
                          <a:srgbClr val="FFFF00"/>
                        </a:highlight>
                        <a:uLnTx/>
                        <a:uFillTx/>
                        <a:latin typeface="+mn-lt"/>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TS32.130/240/254/291/298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
        <p:nvSpPr>
          <p:cNvPr id="7" name="TextBox 6">
            <a:extLst>
              <a:ext uri="{FF2B5EF4-FFF2-40B4-BE49-F238E27FC236}">
                <a16:creationId xmlns:a16="http://schemas.microsoft.com/office/drawing/2014/main" id="{D49F4EB6-C3EA-45B4-A4B8-C1FE8AF766C3}"/>
              </a:ext>
            </a:extLst>
          </p:cNvPr>
          <p:cNvSpPr txBox="1"/>
          <p:nvPr/>
        </p:nvSpPr>
        <p:spPr>
          <a:xfrm>
            <a:off x="120650" y="741620"/>
            <a:ext cx="10016998"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16 CH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2</a:t>
            </a:r>
            <a:r>
              <a:rPr lang="en-US" altLang="zh-CN" sz="1100" kern="0" dirty="0">
                <a:latin typeface="+mn-lt"/>
                <a:ea typeface="MS PGothic" panose="020B0600070205080204" pitchFamily="34" charset="-128"/>
              </a:rPr>
              <a:t> CH prime feature (in white background) and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CH support to network features (in red background)</a:t>
            </a:r>
            <a:br>
              <a:rPr lang="en-US" altLang="zh-CN" sz="1100" kern="0" dirty="0">
                <a:latin typeface="+mn-lt"/>
                <a:ea typeface="MS PGothic" panose="020B0600070205080204" pitchFamily="34" charset="-128"/>
              </a:rPr>
            </a:br>
            <a:endParaRPr lang="en-US" altLang="zh-CN" sz="1100" kern="0" dirty="0">
              <a:latin typeface="+mn-lt"/>
              <a:ea typeface="MS PGothic" panose="020B0600070205080204" pitchFamily="34" charset="-128"/>
            </a:endParaRPr>
          </a:p>
        </p:txBody>
      </p:sp>
    </p:spTree>
    <p:extLst>
      <p:ext uri="{BB962C8B-B14F-4D97-AF65-F5344CB8AC3E}">
        <p14:creationId xmlns:p14="http://schemas.microsoft.com/office/powerpoint/2010/main" val="23583296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7861-EE34-47B9-92BC-859BDE6BD2F7}"/>
              </a:ext>
            </a:extLst>
          </p:cNvPr>
          <p:cNvSpPr>
            <a:spLocks noGrp="1"/>
          </p:cNvSpPr>
          <p:nvPr>
            <p:ph type="title"/>
          </p:nvPr>
        </p:nvSpPr>
        <p:spPr/>
        <p:txBody>
          <a:bodyPr/>
          <a:lstStyle/>
          <a:p>
            <a:r>
              <a:rPr lang="en-US" altLang="zh-CN" sz="4400" dirty="0"/>
              <a:t>Inputs from SA#107 </a:t>
            </a:r>
            <a:endParaRPr lang="zh-CN" altLang="en-US" dirty="0"/>
          </a:p>
        </p:txBody>
      </p:sp>
      <p:sp>
        <p:nvSpPr>
          <p:cNvPr id="3" name="Content Placeholder 2">
            <a:extLst>
              <a:ext uri="{FF2B5EF4-FFF2-40B4-BE49-F238E27FC236}">
                <a16:creationId xmlns:a16="http://schemas.microsoft.com/office/drawing/2014/main" id="{3AF21EAB-AF7A-4493-B40D-D7D0BA64F951}"/>
              </a:ext>
            </a:extLst>
          </p:cNvPr>
          <p:cNvSpPr>
            <a:spLocks noGrp="1"/>
          </p:cNvSpPr>
          <p:nvPr>
            <p:ph idx="1"/>
          </p:nvPr>
        </p:nvSpPr>
        <p:spPr>
          <a:xfrm>
            <a:off x="504031" y="1180466"/>
            <a:ext cx="11183938" cy="1738630"/>
          </a:xfrm>
        </p:spPr>
        <p:txBody>
          <a:bodyPr/>
          <a:lstStyle/>
          <a:p>
            <a:pPr lvl="0"/>
            <a:r>
              <a:rPr lang="en-US" altLang="zh-CN" sz="1400" dirty="0"/>
              <a:t>Selecting the Release for the Charging aspects (SP-250327): 3 potential aspects were discussed, document is noted and will be revisited at the next TSG SA meeting. </a:t>
            </a:r>
            <a:r>
              <a:rPr lang="en-US" altLang="zh-CN" sz="1400" dirty="0">
                <a:highlight>
                  <a:srgbClr val="00FFFF"/>
                </a:highlight>
              </a:rPr>
              <a:t>Action1: request SA5 companies to check the discussion and provide feedback to SA5 leaders. (details in SA report section 6.2.5)</a:t>
            </a:r>
          </a:p>
          <a:p>
            <a:pPr lvl="0"/>
            <a:r>
              <a:rPr lang="en-US" altLang="zh-CN" sz="1400" dirty="0"/>
              <a:t>Trial on a tool developed by MCC to identify </a:t>
            </a:r>
            <a:r>
              <a:rPr lang="en-US" altLang="zh-CN" sz="1400" dirty="0" err="1"/>
              <a:t>OpenAPIs</a:t>
            </a:r>
            <a:r>
              <a:rPr lang="en-US" altLang="zh-CN" sz="1400" dirty="0"/>
              <a:t> which are changed  due to a change of a definition which is imported from a different TS/</a:t>
            </a:r>
            <a:r>
              <a:rPr lang="en-US" altLang="zh-CN" sz="1400" dirty="0" err="1"/>
              <a:t>OpenAPI</a:t>
            </a:r>
            <a:r>
              <a:rPr lang="en-US" altLang="zh-CN" sz="1400" dirty="0"/>
              <a:t> (ref: SP-241892 Status report of TSG CT#106 Slide 22)</a:t>
            </a:r>
          </a:p>
          <a:p>
            <a:pPr lvl="1"/>
            <a:r>
              <a:rPr lang="en-US" altLang="zh-CN" sz="1100" dirty="0"/>
              <a:t>The tool has been informed to SA5 in SA5#159, detail procedure on how to use the tool in SA5 working procedure is proposed in update of working procedure (S5-251205). </a:t>
            </a:r>
          </a:p>
          <a:p>
            <a:pPr lvl="0"/>
            <a:endParaRPr lang="en-US" altLang="zh-CN" sz="1400" dirty="0">
              <a:highlight>
                <a:srgbClr val="00FFFF"/>
              </a:highlight>
            </a:endParaRPr>
          </a:p>
          <a:p>
            <a:pPr lvl="0"/>
            <a:endParaRPr lang="zh-CN" altLang="en-US" sz="1400" dirty="0"/>
          </a:p>
        </p:txBody>
      </p:sp>
      <p:pic>
        <p:nvPicPr>
          <p:cNvPr id="4" name="Picture 3">
            <a:extLst>
              <a:ext uri="{FF2B5EF4-FFF2-40B4-BE49-F238E27FC236}">
                <a16:creationId xmlns:a16="http://schemas.microsoft.com/office/drawing/2014/main" id="{BB274D22-3304-4B5C-A16A-E5387D204E07}"/>
              </a:ext>
            </a:extLst>
          </p:cNvPr>
          <p:cNvPicPr>
            <a:picLocks noChangeAspect="1"/>
          </p:cNvPicPr>
          <p:nvPr/>
        </p:nvPicPr>
        <p:blipFill>
          <a:blip r:embed="rId2"/>
          <a:stretch>
            <a:fillRect/>
          </a:stretch>
        </p:blipFill>
        <p:spPr>
          <a:xfrm>
            <a:off x="3255083" y="2782570"/>
            <a:ext cx="5681834" cy="2894964"/>
          </a:xfrm>
          <a:prstGeom prst="rect">
            <a:avLst/>
          </a:prstGeom>
          <a:ln>
            <a:solidFill>
              <a:schemeClr val="tx1"/>
            </a:solidFill>
          </a:ln>
        </p:spPr>
      </p:pic>
      <p:sp>
        <p:nvSpPr>
          <p:cNvPr id="6" name="Rectangle 5">
            <a:extLst>
              <a:ext uri="{FF2B5EF4-FFF2-40B4-BE49-F238E27FC236}">
                <a16:creationId xmlns:a16="http://schemas.microsoft.com/office/drawing/2014/main" id="{5024D401-C05E-4730-BC0A-91F82ACE1D2B}"/>
              </a:ext>
            </a:extLst>
          </p:cNvPr>
          <p:cNvSpPr/>
          <p:nvPr/>
        </p:nvSpPr>
        <p:spPr>
          <a:xfrm>
            <a:off x="595471" y="5989956"/>
            <a:ext cx="7711440" cy="292388"/>
          </a:xfrm>
          <a:prstGeom prst="rect">
            <a:avLst/>
          </a:prstGeom>
        </p:spPr>
        <p:txBody>
          <a:bodyPr wrap="square">
            <a:spAutoFit/>
          </a:bodyPr>
          <a:lstStyle/>
          <a:p>
            <a:r>
              <a:rPr lang="sv-SE" altLang="zh-CN" b="1" dirty="0"/>
              <a:t>SA#107 report in: </a:t>
            </a:r>
            <a:r>
              <a:rPr lang="en-US" altLang="zh-CN" b="1" u="sng" dirty="0">
                <a:hlinkClick r:id="rId3"/>
              </a:rPr>
              <a:t>https://www.3gpp.org/ftp/tsg_sa/TSG_SA/TSGS_107_Incheon_2025-03/Report</a:t>
            </a:r>
            <a:endParaRPr lang="zh-CN" altLang="en-US" b="1" dirty="0"/>
          </a:p>
        </p:txBody>
      </p:sp>
    </p:spTree>
    <p:extLst>
      <p:ext uri="{BB962C8B-B14F-4D97-AF65-F5344CB8AC3E}">
        <p14:creationId xmlns:p14="http://schemas.microsoft.com/office/powerpoint/2010/main" val="24589334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199231</TotalTime>
  <Words>9439</Words>
  <Application>Microsoft Office PowerPoint</Application>
  <PresentationFormat>Widescreen</PresentationFormat>
  <Paragraphs>2160</Paragraphs>
  <Slides>37</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37</vt:i4>
      </vt:variant>
    </vt:vector>
  </HeadingPairs>
  <TitlesOfParts>
    <vt:vector size="53" baseType="lpstr">
      <vt:lpstr>Batang</vt:lpstr>
      <vt:lpstr>Kartika</vt:lpstr>
      <vt:lpstr>Montserrat</vt:lpstr>
      <vt:lpstr>MS PGothic</vt:lpstr>
      <vt:lpstr>MS PGothic</vt:lpstr>
      <vt:lpstr>PMingLiU</vt:lpstr>
      <vt:lpstr>DengXian</vt:lpstr>
      <vt:lpstr>DengXian</vt:lpstr>
      <vt:lpstr>宋体</vt:lpstr>
      <vt:lpstr>微软雅黑</vt:lpstr>
      <vt:lpstr>Arial</vt:lpstr>
      <vt:lpstr>Calibri</vt:lpstr>
      <vt:lpstr>Times New Roman</vt:lpstr>
      <vt:lpstr>Wingdings</vt:lpstr>
      <vt:lpstr>Wingdings 3</vt:lpstr>
      <vt:lpstr>Office Theme</vt:lpstr>
      <vt:lpstr>   Rel-19 SA5 work planning SA5#161, Fukuoka, Japan, 19 - 23 May 2025</vt:lpstr>
      <vt:lpstr>Content</vt:lpstr>
      <vt:lpstr>PowerPoint Presentation</vt:lpstr>
      <vt:lpstr>Reminder for Rel-19 work</vt:lpstr>
      <vt:lpstr>Content</vt:lpstr>
      <vt:lpstr>Overview of Rel-19 SA5 OAM topics (full list)</vt:lpstr>
      <vt:lpstr>Overview of Rel-19 SA5 OAM topics (ongoing SI+ All WIs)</vt:lpstr>
      <vt:lpstr>PowerPoint Presentation</vt:lpstr>
      <vt:lpstr>Inputs from SA#107 </vt:lpstr>
      <vt:lpstr>PowerPoint Presentation</vt:lpstr>
      <vt:lpstr>SA5 Rel-19 OAM TU planning (Jan.2024~Sep.2025)</vt:lpstr>
      <vt:lpstr>SA5 meeting statistics (Rel-19 OAM topics) </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work</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4076</cp:revision>
  <dcterms:created xsi:type="dcterms:W3CDTF">2008-08-30T09:32:10Z</dcterms:created>
  <dcterms:modified xsi:type="dcterms:W3CDTF">2025-05-09T08:24:22Z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